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2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1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4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9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2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8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4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1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9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52406-77BE-934F-91E3-F5BD37A9B94F}" type="datetimeFigureOut">
              <a:rPr lang="en-US" smtClean="0"/>
              <a:t>12/2/14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95F5-97DA-AE4D-A9A6-AFF1E273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1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reflexivos</a:t>
            </a:r>
            <a:r>
              <a:rPr lang="en-US" dirty="0" smtClean="0"/>
              <a:t> en </a:t>
            </a:r>
            <a:r>
              <a:rPr lang="en-US" dirty="0" err="1" smtClean="0"/>
              <a:t>español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76690"/>
            <a:ext cx="6400800" cy="287163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Formas</a:t>
            </a:r>
            <a:r>
              <a:rPr lang="en-US" dirty="0" smtClean="0"/>
              <a:t> del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El </a:t>
            </a:r>
            <a:r>
              <a:rPr lang="en-US" dirty="0" err="1" smtClean="0">
                <a:solidFill>
                  <a:srgbClr val="0000FF"/>
                </a:solidFill>
              </a:rPr>
              <a:t>reflexivo</a:t>
            </a:r>
            <a:r>
              <a:rPr lang="en-US" dirty="0" smtClean="0">
                <a:solidFill>
                  <a:srgbClr val="0000FF"/>
                </a:solidFill>
              </a:rPr>
              <a:t> se </a:t>
            </a:r>
            <a:r>
              <a:rPr lang="en-US" dirty="0" err="1">
                <a:solidFill>
                  <a:srgbClr val="0000FF"/>
                </a:solidFill>
              </a:rPr>
              <a:t>u</a:t>
            </a:r>
            <a:r>
              <a:rPr lang="en-US" dirty="0" err="1" smtClean="0">
                <a:solidFill>
                  <a:srgbClr val="0000FF"/>
                </a:solidFill>
              </a:rPr>
              <a:t>sa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para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expresar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  <a:p>
            <a:r>
              <a:rPr lang="en-US" dirty="0" err="1" smtClean="0"/>
              <a:t>Construcciones</a:t>
            </a:r>
            <a:r>
              <a:rPr lang="en-US" dirty="0" smtClean="0"/>
              <a:t> </a:t>
            </a:r>
            <a:r>
              <a:rPr lang="en-US" dirty="0" err="1" smtClean="0"/>
              <a:t>pasivas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directo</a:t>
            </a:r>
            <a:r>
              <a:rPr lang="en-US" dirty="0" smtClean="0"/>
              <a:t> del </a:t>
            </a:r>
            <a:r>
              <a:rPr lang="en-US" dirty="0" err="1" smtClean="0"/>
              <a:t>verbo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objeto</a:t>
            </a:r>
            <a:r>
              <a:rPr lang="en-US" dirty="0" smtClean="0"/>
              <a:t> </a:t>
            </a:r>
            <a:r>
              <a:rPr lang="en-US" dirty="0" err="1" smtClean="0"/>
              <a:t>indirecto</a:t>
            </a:r>
            <a:r>
              <a:rPr lang="en-US" dirty="0" smtClean="0"/>
              <a:t> del </a:t>
            </a:r>
            <a:r>
              <a:rPr lang="en-US" dirty="0" err="1" smtClean="0"/>
              <a:t>verbo</a:t>
            </a:r>
            <a:endParaRPr lang="en-US" dirty="0" smtClean="0"/>
          </a:p>
          <a:p>
            <a:r>
              <a:rPr lang="en-US" dirty="0" err="1" smtClean="0"/>
              <a:t>Acciones</a:t>
            </a:r>
            <a:r>
              <a:rPr lang="en-US" dirty="0" smtClean="0"/>
              <a:t> </a:t>
            </a:r>
            <a:r>
              <a:rPr lang="en-US" dirty="0" err="1" smtClean="0"/>
              <a:t>recíprocas</a:t>
            </a:r>
            <a:r>
              <a:rPr lang="en-US" dirty="0" smtClean="0"/>
              <a:t> o </a:t>
            </a:r>
            <a:r>
              <a:rPr lang="en-US" dirty="0" err="1" smtClean="0"/>
              <a:t>mutuas</a:t>
            </a:r>
            <a:endParaRPr lang="en-US" dirty="0" smtClean="0"/>
          </a:p>
          <a:p>
            <a:r>
              <a:rPr lang="en-US" dirty="0" err="1" smtClean="0"/>
              <a:t>Acciones</a:t>
            </a:r>
            <a:r>
              <a:rPr lang="en-US" dirty="0" smtClean="0"/>
              <a:t> </a:t>
            </a:r>
            <a:r>
              <a:rPr lang="en-US" dirty="0" err="1" smtClean="0"/>
              <a:t>inesperadas</a:t>
            </a:r>
            <a:r>
              <a:rPr lang="en-US" dirty="0" smtClean="0"/>
              <a:t> o no </a:t>
            </a:r>
            <a:r>
              <a:rPr lang="en-US" dirty="0" err="1" smtClean="0"/>
              <a:t>intencionales</a:t>
            </a:r>
            <a:endParaRPr lang="en-US" dirty="0" smtClean="0"/>
          </a:p>
          <a:p>
            <a:r>
              <a:rPr lang="en-US" dirty="0" err="1" smtClean="0"/>
              <a:t>Intensificación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acción</a:t>
            </a:r>
            <a:endParaRPr lang="en-US" dirty="0" smtClean="0"/>
          </a:p>
          <a:p>
            <a:r>
              <a:rPr lang="en-US" dirty="0" err="1" smtClean="0"/>
              <a:t>Acciones</a:t>
            </a:r>
            <a:r>
              <a:rPr lang="en-US" dirty="0" smtClean="0"/>
              <a:t> sin un </a:t>
            </a:r>
            <a:r>
              <a:rPr lang="en-US" dirty="0" err="1" smtClean="0"/>
              <a:t>sujeto</a:t>
            </a:r>
            <a:r>
              <a:rPr lang="en-US" dirty="0" smtClean="0"/>
              <a:t> </a:t>
            </a:r>
            <a:r>
              <a:rPr lang="en-US" dirty="0" err="1" smtClean="0"/>
              <a:t>específico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459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intensifican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acciones</a:t>
            </a:r>
            <a:r>
              <a:rPr lang="en-US" dirty="0" smtClean="0"/>
              <a:t> con el </a:t>
            </a:r>
            <a:r>
              <a:rPr lang="en-US" dirty="0" err="1" smtClean="0"/>
              <a:t>reflexivo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sz="3600" dirty="0" smtClean="0">
                <a:solidFill>
                  <a:srgbClr val="376092"/>
                </a:solidFill>
              </a:rPr>
              <a:t>¡Se lo </a:t>
            </a:r>
            <a:r>
              <a:rPr lang="en-US" sz="3600" dirty="0" err="1" smtClean="0">
                <a:solidFill>
                  <a:srgbClr val="376092"/>
                </a:solidFill>
              </a:rPr>
              <a:t>comió</a:t>
            </a:r>
            <a:r>
              <a:rPr lang="en-US" sz="3600" dirty="0" smtClean="0">
                <a:solidFill>
                  <a:srgbClr val="376092"/>
                </a:solidFill>
              </a:rPr>
              <a:t> </a:t>
            </a:r>
            <a:r>
              <a:rPr lang="en-US" sz="3600" dirty="0" err="1" smtClean="0">
                <a:solidFill>
                  <a:srgbClr val="376092"/>
                </a:solidFill>
              </a:rPr>
              <a:t>todo</a:t>
            </a:r>
            <a:r>
              <a:rPr lang="en-US" sz="3600" dirty="0" smtClean="0">
                <a:solidFill>
                  <a:srgbClr val="376092"/>
                </a:solidFill>
              </a:rPr>
              <a:t>!</a:t>
            </a:r>
            <a:endParaRPr lang="en-US" sz="3600" dirty="0">
              <a:solidFill>
                <a:srgbClr val="376092"/>
              </a:solidFill>
            </a:endParaRPr>
          </a:p>
          <a:p>
            <a:pPr lvl="1"/>
            <a:endParaRPr lang="en-US" dirty="0" smtClean="0">
              <a:solidFill>
                <a:srgbClr val="376092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selocomió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086" y="2408297"/>
            <a:ext cx="4723243" cy="34613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531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56998"/>
          </a:xfrm>
        </p:spPr>
        <p:txBody>
          <a:bodyPr>
            <a:noAutofit/>
          </a:bodyPr>
          <a:lstStyle/>
          <a:p>
            <a:r>
              <a:rPr lang="en-US" sz="2800" dirty="0" smtClean="0"/>
              <a:t>¿</a:t>
            </a:r>
            <a:r>
              <a:rPr lang="en-US" sz="2800" dirty="0" err="1" smtClean="0"/>
              <a:t>Cómo</a:t>
            </a:r>
            <a:r>
              <a:rPr lang="en-US" sz="2800" dirty="0" smtClean="0"/>
              <a:t> </a:t>
            </a:r>
            <a:r>
              <a:rPr lang="en-US" sz="2800" dirty="0" err="1" smtClean="0"/>
              <a:t>uso</a:t>
            </a:r>
            <a:r>
              <a:rPr lang="en-US" sz="2800" dirty="0" smtClean="0"/>
              <a:t> el </a:t>
            </a:r>
            <a:r>
              <a:rPr lang="en-US" sz="2800" dirty="0" err="1" smtClean="0"/>
              <a:t>reflexivo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expresar</a:t>
            </a:r>
            <a:r>
              <a:rPr lang="en-US" sz="2800" dirty="0" smtClean="0"/>
              <a:t> </a:t>
            </a:r>
            <a:r>
              <a:rPr lang="en-US" sz="2800" dirty="0" err="1" smtClean="0"/>
              <a:t>acciones</a:t>
            </a:r>
            <a:r>
              <a:rPr lang="en-US" sz="2800" dirty="0" smtClean="0"/>
              <a:t> </a:t>
            </a:r>
            <a:r>
              <a:rPr lang="en-US" sz="2800" dirty="0" err="1" smtClean="0"/>
              <a:t>impersonales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/>
              <a:t>¿</a:t>
            </a:r>
            <a:r>
              <a:rPr lang="en-US" sz="2800" dirty="0" err="1" smtClean="0"/>
              <a:t>Cómo</a:t>
            </a:r>
            <a:r>
              <a:rPr lang="en-US" sz="2800" dirty="0" smtClean="0"/>
              <a:t> se </a:t>
            </a:r>
            <a:r>
              <a:rPr lang="en-US" sz="2800" dirty="0" err="1" smtClean="0"/>
              <a:t>expresa</a:t>
            </a:r>
            <a:r>
              <a:rPr lang="en-US" sz="2800" dirty="0" smtClean="0"/>
              <a:t> la idea de “</a:t>
            </a:r>
            <a:r>
              <a:rPr lang="en-US" sz="2800" dirty="0" smtClean="0">
                <a:solidFill>
                  <a:srgbClr val="0000FF"/>
                </a:solidFill>
              </a:rPr>
              <a:t>one </a:t>
            </a:r>
            <a:r>
              <a:rPr lang="en-US" sz="2800" dirty="0" smtClean="0"/>
              <a:t>does something”?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5939"/>
            <a:ext cx="4038600" cy="42502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 mi </a:t>
            </a:r>
            <a:r>
              <a:rPr lang="en-US" sz="2400" dirty="0" err="1" smtClean="0"/>
              <a:t>época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se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caminaba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a la </a:t>
            </a:r>
            <a:r>
              <a:rPr lang="en-US" sz="2400" dirty="0" err="1" smtClean="0"/>
              <a:t>escuela</a:t>
            </a:r>
            <a:r>
              <a:rPr lang="en-US" sz="2400" dirty="0" smtClean="0"/>
              <a:t> </a:t>
            </a:r>
            <a:r>
              <a:rPr lang="en-US" sz="2400" dirty="0" err="1" smtClean="0"/>
              <a:t>aunque</a:t>
            </a:r>
            <a:r>
              <a:rPr lang="en-US" sz="2400" dirty="0" smtClean="0"/>
              <a:t> </a:t>
            </a:r>
            <a:r>
              <a:rPr lang="en-US" sz="2400" dirty="0" err="1" smtClean="0"/>
              <a:t>hubiera</a:t>
            </a:r>
            <a:r>
              <a:rPr lang="en-US" sz="2400" dirty="0" smtClean="0"/>
              <a:t> </a:t>
            </a:r>
            <a:r>
              <a:rPr lang="en-US" sz="2400" dirty="0" err="1" smtClean="0"/>
              <a:t>seis</a:t>
            </a:r>
            <a:r>
              <a:rPr lang="en-US" sz="2400" dirty="0" smtClean="0"/>
              <a:t> pies de </a:t>
            </a:r>
            <a:r>
              <a:rPr lang="en-US" sz="2400" dirty="0" err="1" smtClean="0"/>
              <a:t>nieve</a:t>
            </a:r>
            <a:r>
              <a:rPr lang="en-US" sz="2400" dirty="0" smtClean="0"/>
              <a:t>.</a:t>
            </a:r>
          </a:p>
          <a:p>
            <a:pPr algn="ctr"/>
            <a:endParaRPr lang="en-US" dirty="0"/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875939"/>
            <a:ext cx="4038600" cy="4250224"/>
          </a:xfrm>
        </p:spPr>
        <p:txBody>
          <a:bodyPr>
            <a:normAutofit/>
          </a:bodyPr>
          <a:lstStyle/>
          <a:p>
            <a:r>
              <a:rPr lang="en-US" sz="2400" dirty="0" err="1"/>
              <a:t>Después</a:t>
            </a:r>
            <a:r>
              <a:rPr lang="en-US" sz="2400" dirty="0"/>
              <a:t> del </a:t>
            </a:r>
            <a:r>
              <a:rPr lang="en-US" sz="2400" dirty="0" err="1" smtClean="0"/>
              <a:t>veredicto</a:t>
            </a:r>
            <a:r>
              <a:rPr lang="en-US" sz="2400" dirty="0" smtClean="0"/>
              <a:t> del </a:t>
            </a:r>
            <a:r>
              <a:rPr lang="en-US" sz="2400" dirty="0"/>
              <a:t>gran </a:t>
            </a:r>
            <a:r>
              <a:rPr lang="en-US" sz="2400" dirty="0" err="1"/>
              <a:t>jurado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376092"/>
                </a:solidFill>
              </a:rPr>
              <a:t>se </a:t>
            </a:r>
            <a:r>
              <a:rPr lang="en-US" sz="2400" dirty="0" err="1">
                <a:solidFill>
                  <a:srgbClr val="376092"/>
                </a:solidFill>
              </a:rPr>
              <a:t>habló</a:t>
            </a:r>
            <a:r>
              <a:rPr lang="en-US" sz="2400" dirty="0">
                <a:solidFill>
                  <a:srgbClr val="376092"/>
                </a:solidFill>
              </a:rPr>
              <a:t> </a:t>
            </a:r>
            <a:r>
              <a:rPr lang="en-US" sz="2400" dirty="0"/>
              <a:t>mucho de la </a:t>
            </a:r>
            <a:r>
              <a:rPr lang="en-US" sz="2400" dirty="0" err="1" smtClean="0"/>
              <a:t>policía</a:t>
            </a:r>
            <a:r>
              <a:rPr lang="en-US" sz="2400" dirty="0" smtClean="0"/>
              <a:t> </a:t>
            </a:r>
            <a:r>
              <a:rPr lang="en-US" sz="2400" dirty="0"/>
              <a:t>y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 en la </a:t>
            </a:r>
            <a:r>
              <a:rPr lang="en-US" sz="2400" dirty="0" err="1"/>
              <a:t>comunidad</a:t>
            </a:r>
            <a:r>
              <a:rPr lang="en-US" sz="2400" dirty="0" smtClean="0"/>
              <a:t>.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  <p:pic>
        <p:nvPicPr>
          <p:cNvPr id="6" name="Picture 5" descr="the hu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189" y="3584520"/>
            <a:ext cx="3261438" cy="2172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escuelaniev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20" y="3584520"/>
            <a:ext cx="3213342" cy="2142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690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1" y="1057696"/>
            <a:ext cx="4790400" cy="456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9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 </a:t>
            </a:r>
            <a:r>
              <a:rPr lang="en-US" dirty="0" err="1" smtClean="0"/>
              <a:t>formas</a:t>
            </a:r>
            <a:r>
              <a:rPr lang="en-US" dirty="0" smtClean="0"/>
              <a:t> del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(</a:t>
            </a:r>
            <a:r>
              <a:rPr lang="en-US" dirty="0" err="1" smtClean="0"/>
              <a:t>yo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6600"/>
                </a:solidFill>
              </a:rPr>
              <a:t>me</a:t>
            </a:r>
            <a:r>
              <a:rPr lang="en-US" dirty="0" smtClean="0"/>
              <a:t> </a:t>
            </a:r>
            <a:r>
              <a:rPr lang="en-US" dirty="0" err="1" smtClean="0"/>
              <a:t>enfermé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tú</a:t>
            </a:r>
            <a:r>
              <a:rPr lang="en-US" dirty="0" smtClean="0"/>
              <a:t>) </a:t>
            </a:r>
            <a:r>
              <a:rPr lang="en-US" dirty="0" err="1" smtClean="0">
                <a:solidFill>
                  <a:srgbClr val="FF6600"/>
                </a:solidFill>
              </a:rPr>
              <a:t>te</a:t>
            </a:r>
            <a:r>
              <a:rPr lang="en-US" dirty="0" smtClean="0"/>
              <a:t> </a:t>
            </a:r>
            <a:r>
              <a:rPr lang="en-US" dirty="0" err="1" smtClean="0"/>
              <a:t>distraes</a:t>
            </a:r>
            <a:r>
              <a:rPr lang="en-US" dirty="0" smtClean="0"/>
              <a:t> </a:t>
            </a:r>
            <a:r>
              <a:rPr lang="en-US" dirty="0" err="1" smtClean="0"/>
              <a:t>fácilmente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él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6600"/>
                </a:solidFill>
              </a:rPr>
              <a:t>se</a:t>
            </a:r>
            <a:r>
              <a:rPr lang="en-US" dirty="0" smtClean="0"/>
              <a:t> </a:t>
            </a:r>
            <a:r>
              <a:rPr lang="en-US" dirty="0" err="1" smtClean="0"/>
              <a:t>enamoró</a:t>
            </a:r>
            <a:r>
              <a:rPr lang="en-US" dirty="0" smtClean="0"/>
              <a:t> de Elisa</a:t>
            </a:r>
          </a:p>
          <a:p>
            <a:pPr lvl="1"/>
            <a:r>
              <a:rPr lang="en-US" dirty="0" smtClean="0"/>
              <a:t>Susana </a:t>
            </a:r>
            <a:r>
              <a:rPr lang="en-US" dirty="0" smtClean="0">
                <a:solidFill>
                  <a:srgbClr val="FF6600"/>
                </a:solidFill>
              </a:rPr>
              <a:t>se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de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clases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usted</a:t>
            </a:r>
            <a:r>
              <a:rPr lang="en-US" dirty="0" smtClean="0"/>
              <a:t>) no</a:t>
            </a:r>
            <a:r>
              <a:rPr lang="en-US" dirty="0" smtClean="0">
                <a:solidFill>
                  <a:srgbClr val="FF6600"/>
                </a:solidFill>
              </a:rPr>
              <a:t> se </a:t>
            </a:r>
            <a:r>
              <a:rPr lang="en-US" dirty="0" err="1" smtClean="0"/>
              <a:t>comprometió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novio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nosotros</a:t>
            </a:r>
            <a:r>
              <a:rPr lang="en-US" dirty="0" smtClean="0"/>
              <a:t>) </a:t>
            </a:r>
            <a:r>
              <a:rPr lang="en-US" dirty="0" err="1" smtClean="0">
                <a:solidFill>
                  <a:srgbClr val="FF6600"/>
                </a:solidFill>
              </a:rPr>
              <a:t>nos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ahorita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vosotros</a:t>
            </a:r>
            <a:r>
              <a:rPr lang="en-US" dirty="0" smtClean="0"/>
              <a:t>) </a:t>
            </a:r>
            <a:r>
              <a:rPr lang="en-US" dirty="0" err="1" smtClean="0">
                <a:solidFill>
                  <a:srgbClr val="FF6600"/>
                </a:solidFill>
              </a:rPr>
              <a:t>os</a:t>
            </a:r>
            <a:r>
              <a:rPr lang="en-US" dirty="0" smtClean="0"/>
              <a:t> </a:t>
            </a:r>
            <a:r>
              <a:rPr lang="en-US" dirty="0" err="1" smtClean="0"/>
              <a:t>quejáis</a:t>
            </a:r>
            <a:r>
              <a:rPr lang="en-US" dirty="0" smtClean="0"/>
              <a:t> de la comida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ellas</a:t>
            </a:r>
            <a:r>
              <a:rPr lang="en-US" dirty="0" smtClean="0"/>
              <a:t>)</a:t>
            </a:r>
            <a:r>
              <a:rPr lang="en-US" dirty="0" smtClean="0">
                <a:solidFill>
                  <a:srgbClr val="FF6600"/>
                </a:solidFill>
              </a:rPr>
              <a:t> se </a:t>
            </a:r>
            <a:r>
              <a:rPr lang="en-US" dirty="0" err="1" smtClean="0"/>
              <a:t>burlaron</a:t>
            </a:r>
            <a:r>
              <a:rPr lang="en-US" dirty="0" smtClean="0"/>
              <a:t> del </a:t>
            </a:r>
            <a:r>
              <a:rPr lang="en-US" dirty="0" err="1" smtClean="0"/>
              <a:t>político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ustedes</a:t>
            </a:r>
            <a:r>
              <a:rPr lang="en-US" dirty="0" smtClean="0"/>
              <a:t>) no </a:t>
            </a:r>
            <a:r>
              <a:rPr lang="en-US" dirty="0" smtClean="0">
                <a:solidFill>
                  <a:srgbClr val="FF6600"/>
                </a:solidFill>
              </a:rPr>
              <a:t>se</a:t>
            </a:r>
            <a:r>
              <a:rPr lang="en-US" dirty="0" smtClean="0"/>
              <a:t> </a:t>
            </a:r>
            <a:r>
              <a:rPr lang="en-US" dirty="0" err="1" smtClean="0"/>
              <a:t>adaptan</a:t>
            </a:r>
            <a:r>
              <a:rPr lang="en-US" dirty="0" smtClean="0"/>
              <a:t> a 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española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0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   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objeto</a:t>
            </a:r>
            <a:r>
              <a:rPr lang="en-US" dirty="0" smtClean="0"/>
              <a:t> del </a:t>
            </a:r>
            <a:r>
              <a:rPr lang="en-US" dirty="0" err="1" smtClean="0"/>
              <a:t>verbo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LEVANTO LAS </a:t>
            </a:r>
            <a:r>
              <a:rPr lang="en-US" dirty="0" smtClean="0">
                <a:solidFill>
                  <a:srgbClr val="0000FF"/>
                </a:solidFill>
              </a:rPr>
              <a:t>PESAS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ME</a:t>
            </a:r>
            <a:r>
              <a:rPr lang="en-US" dirty="0" smtClean="0"/>
              <a:t> LEVANTO</a:t>
            </a:r>
          </a:p>
          <a:p>
            <a:endParaRPr lang="en-US" dirty="0"/>
          </a:p>
        </p:txBody>
      </p:sp>
      <p:pic>
        <p:nvPicPr>
          <p:cNvPr id="4" name="Picture 3" descr="Levantamiento_de_pesa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00200"/>
            <a:ext cx="1828800" cy="1828800"/>
          </a:xfrm>
          <a:prstGeom prst="rect">
            <a:avLst/>
          </a:prstGeom>
        </p:spPr>
      </p:pic>
      <p:pic>
        <p:nvPicPr>
          <p:cNvPr id="5" name="Picture 4" descr="levantars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037" y="3751263"/>
            <a:ext cx="30480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1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 ¿</a:t>
            </a:r>
            <a:r>
              <a:rPr lang="en-US" dirty="0" err="1" smtClean="0"/>
              <a:t>Dónde</a:t>
            </a:r>
            <a:r>
              <a:rPr lang="en-US" dirty="0" smtClean="0"/>
              <a:t> </a:t>
            </a:r>
            <a:r>
              <a:rPr lang="en-US" dirty="0" err="1" smtClean="0"/>
              <a:t>pongo</a:t>
            </a:r>
            <a:r>
              <a:rPr lang="en-US" dirty="0" smtClean="0"/>
              <a:t> el </a:t>
            </a:r>
            <a:r>
              <a:rPr lang="en-US" dirty="0" err="1" smtClean="0"/>
              <a:t>pronombre</a:t>
            </a:r>
            <a:r>
              <a:rPr lang="en-US" dirty="0" smtClean="0"/>
              <a:t> </a:t>
            </a:r>
            <a:r>
              <a:rPr lang="en-US" dirty="0" err="1" smtClean="0"/>
              <a:t>reflexivo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TE</a:t>
            </a:r>
            <a:r>
              <a:rPr lang="en-US" dirty="0" smtClean="0"/>
              <a:t> BAÑAS </a:t>
            </a:r>
          </a:p>
          <a:p>
            <a:pPr marL="0" indent="0">
              <a:buNone/>
            </a:pPr>
            <a:r>
              <a:rPr lang="en-US" dirty="0" smtClean="0"/>
              <a:t>           </a:t>
            </a:r>
          </a:p>
          <a:p>
            <a:r>
              <a:rPr lang="en-US" dirty="0" smtClean="0"/>
              <a:t>QUIERES BAÑAR</a:t>
            </a:r>
            <a:r>
              <a:rPr lang="en-US" dirty="0" smtClean="0">
                <a:solidFill>
                  <a:srgbClr val="0000FF"/>
                </a:solidFill>
              </a:rPr>
              <a:t>TE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        </a:t>
            </a:r>
          </a:p>
          <a:p>
            <a:r>
              <a:rPr lang="en-US" dirty="0" smtClean="0"/>
              <a:t> ESTÁS BAÑÁNDO</a:t>
            </a:r>
            <a:r>
              <a:rPr lang="en-US" dirty="0" smtClean="0">
                <a:solidFill>
                  <a:srgbClr val="0000FF"/>
                </a:solidFill>
              </a:rPr>
              <a:t>TE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 descr="banar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725" y="2654233"/>
            <a:ext cx="23495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407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 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son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reflexivos</a:t>
            </a:r>
            <a:r>
              <a:rPr lang="en-US" dirty="0" smtClean="0"/>
              <a:t>, </a:t>
            </a:r>
            <a:r>
              <a:rPr lang="en-US" dirty="0" err="1" smtClean="0"/>
              <a:t>cuando</a:t>
            </a:r>
            <a:r>
              <a:rPr lang="en-US" dirty="0" smtClean="0"/>
              <a:t> en </a:t>
            </a:r>
            <a:r>
              <a:rPr lang="en-US" dirty="0" err="1" smtClean="0"/>
              <a:t>inglés</a:t>
            </a:r>
            <a:r>
              <a:rPr lang="en-US" dirty="0" smtClean="0"/>
              <a:t> no lo 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preocuparse</a:t>
            </a:r>
            <a:r>
              <a:rPr lang="en-US" dirty="0" smtClean="0"/>
              <a:t> (con, </a:t>
            </a:r>
            <a:r>
              <a:rPr lang="en-US" dirty="0" err="1" smtClean="0"/>
              <a:t>por</a:t>
            </a:r>
            <a:r>
              <a:rPr lang="en-US" dirty="0" smtClean="0"/>
              <a:t>) </a:t>
            </a:r>
          </a:p>
          <a:p>
            <a:pPr lvl="1"/>
            <a:r>
              <a:rPr lang="en-US" dirty="0" err="1" smtClean="0"/>
              <a:t>acordarse</a:t>
            </a:r>
            <a:r>
              <a:rPr lang="en-US" dirty="0" smtClean="0"/>
              <a:t> (de) </a:t>
            </a:r>
          </a:p>
          <a:p>
            <a:pPr lvl="1"/>
            <a:r>
              <a:rPr lang="en-US" dirty="0" err="1" smtClean="0"/>
              <a:t>burlarse</a:t>
            </a:r>
            <a:r>
              <a:rPr lang="en-US" dirty="0" smtClean="0"/>
              <a:t> (de) </a:t>
            </a:r>
          </a:p>
          <a:p>
            <a:pPr lvl="1"/>
            <a:r>
              <a:rPr lang="en-US" dirty="0" err="1" smtClean="0"/>
              <a:t>divertirse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parecerse</a:t>
            </a:r>
            <a:r>
              <a:rPr lang="en-US" dirty="0" smtClean="0"/>
              <a:t> (a) </a:t>
            </a:r>
          </a:p>
          <a:p>
            <a:pPr lvl="1"/>
            <a:r>
              <a:rPr lang="en-US" dirty="0" err="1" smtClean="0"/>
              <a:t>quejarse</a:t>
            </a:r>
            <a:r>
              <a:rPr lang="en-US" dirty="0" smtClean="0"/>
              <a:t> (de)</a:t>
            </a:r>
          </a:p>
          <a:p>
            <a:pPr lvl="1"/>
            <a:r>
              <a:rPr lang="en-US" dirty="0" err="1" smtClean="0"/>
              <a:t>atreverse</a:t>
            </a:r>
            <a:r>
              <a:rPr lang="en-US" dirty="0" smtClean="0"/>
              <a:t> (a)</a:t>
            </a:r>
          </a:p>
          <a:p>
            <a:pPr marL="3200400" lvl="7" indent="0">
              <a:buNone/>
            </a:pPr>
            <a:r>
              <a:rPr lang="en-US" sz="4400" i="1" dirty="0" smtClean="0">
                <a:solidFill>
                  <a:schemeClr val="accent1"/>
                </a:solidFill>
              </a:rPr>
              <a:t>¿</a:t>
            </a:r>
            <a:r>
              <a:rPr lang="en-US" sz="4400" i="1" dirty="0" err="1" smtClean="0">
                <a:solidFill>
                  <a:schemeClr val="accent1"/>
                </a:solidFill>
              </a:rPr>
              <a:t>quién</a:t>
            </a:r>
            <a:r>
              <a:rPr lang="en-US" sz="4400" i="1" dirty="0" smtClean="0">
                <a:solidFill>
                  <a:schemeClr val="accent1"/>
                </a:solidFill>
              </a:rPr>
              <a:t> </a:t>
            </a:r>
            <a:r>
              <a:rPr lang="en-US" sz="4400" i="1" dirty="0" err="1" smtClean="0">
                <a:solidFill>
                  <a:schemeClr val="accent1"/>
                </a:solidFill>
              </a:rPr>
              <a:t>sabe</a:t>
            </a:r>
            <a:r>
              <a:rPr lang="en-US" sz="4400" i="1" dirty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9342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reflexivos</a:t>
            </a:r>
            <a:r>
              <a:rPr lang="en-US" dirty="0" smtClean="0"/>
              <a:t> o no?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sentirse</a:t>
            </a:r>
            <a:r>
              <a:rPr lang="en-US" dirty="0" smtClean="0"/>
              <a:t>                           </a:t>
            </a:r>
          </a:p>
          <a:p>
            <a:pPr lvl="1"/>
            <a:r>
              <a:rPr lang="en-US" dirty="0" err="1" smtClean="0"/>
              <a:t>irse</a:t>
            </a:r>
            <a:r>
              <a:rPr lang="en-US" dirty="0" smtClean="0"/>
              <a:t>                            </a:t>
            </a:r>
          </a:p>
          <a:p>
            <a:pPr lvl="1"/>
            <a:r>
              <a:rPr lang="en-US" dirty="0" err="1" smtClean="0"/>
              <a:t>morirse</a:t>
            </a:r>
            <a:r>
              <a:rPr lang="en-US" dirty="0" smtClean="0"/>
              <a:t>                            </a:t>
            </a:r>
          </a:p>
          <a:p>
            <a:pPr lvl="1"/>
            <a:r>
              <a:rPr lang="en-US" dirty="0" err="1" smtClean="0"/>
              <a:t>dormirse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2"/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Lo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siento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mucho /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Siento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el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calor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del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horno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828800" lvl="4" indent="0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versus</a:t>
            </a:r>
          </a:p>
          <a:p>
            <a:pPr lvl="2"/>
            <a:r>
              <a:rPr lang="en-US" i="1" dirty="0" smtClean="0">
                <a:solidFill>
                  <a:srgbClr val="376092"/>
                </a:solidFill>
              </a:rPr>
              <a:t>Me </a:t>
            </a:r>
            <a:r>
              <a:rPr lang="en-US" i="1" dirty="0" err="1" smtClean="0">
                <a:solidFill>
                  <a:srgbClr val="376092"/>
                </a:solidFill>
              </a:rPr>
              <a:t>siento</a:t>
            </a:r>
            <a:r>
              <a:rPr lang="en-US" i="1" dirty="0" smtClean="0">
                <a:solidFill>
                  <a:srgbClr val="376092"/>
                </a:solidFill>
              </a:rPr>
              <a:t> mal (</a:t>
            </a:r>
            <a:r>
              <a:rPr lang="en-US" i="1" dirty="0" err="1" smtClean="0">
                <a:solidFill>
                  <a:srgbClr val="376092"/>
                </a:solidFill>
              </a:rPr>
              <a:t>triste</a:t>
            </a:r>
            <a:r>
              <a:rPr lang="en-US" i="1" dirty="0" smtClean="0">
                <a:solidFill>
                  <a:srgbClr val="376092"/>
                </a:solidFill>
              </a:rPr>
              <a:t>/</a:t>
            </a:r>
            <a:r>
              <a:rPr lang="en-US" i="1" dirty="0" err="1" smtClean="0">
                <a:solidFill>
                  <a:srgbClr val="376092"/>
                </a:solidFill>
              </a:rPr>
              <a:t>enojado</a:t>
            </a:r>
            <a:r>
              <a:rPr lang="en-US" i="1" dirty="0" smtClean="0">
                <a:solidFill>
                  <a:srgbClr val="376092"/>
                </a:solidFill>
              </a:rPr>
              <a:t>/</a:t>
            </a:r>
            <a:r>
              <a:rPr lang="en-US" i="1" dirty="0" err="1" smtClean="0">
                <a:solidFill>
                  <a:srgbClr val="376092"/>
                </a:solidFill>
              </a:rPr>
              <a:t>contento</a:t>
            </a:r>
            <a:r>
              <a:rPr lang="en-US" i="1" dirty="0" smtClean="0">
                <a:solidFill>
                  <a:srgbClr val="376092"/>
                </a:solidFill>
              </a:rPr>
              <a:t>)</a:t>
            </a:r>
            <a:endParaRPr lang="en-US" i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1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expresa</a:t>
            </a:r>
            <a:r>
              <a:rPr lang="en-US" dirty="0" smtClean="0"/>
              <a:t> “each other”?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Carlos y </a:t>
            </a:r>
            <a:r>
              <a:rPr lang="en-US" dirty="0" err="1" smtClean="0"/>
              <a:t>María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mandaron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mensajes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días</a:t>
            </a:r>
            <a:r>
              <a:rPr lang="en-US" dirty="0" smtClean="0"/>
              <a:t>, hasta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María</a:t>
            </a:r>
            <a:r>
              <a:rPr lang="en-US" dirty="0" smtClean="0"/>
              <a:t> </a:t>
            </a:r>
            <a:r>
              <a:rPr lang="en-US" dirty="0" err="1" smtClean="0"/>
              <a:t>dijo</a:t>
            </a:r>
            <a:r>
              <a:rPr lang="en-US" dirty="0" smtClean="0"/>
              <a:t> “¡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basta</a:t>
            </a:r>
            <a:r>
              <a:rPr lang="en-US" dirty="0" smtClean="0"/>
              <a:t>!”.</a:t>
            </a:r>
          </a:p>
          <a:p>
            <a:pPr algn="ctr"/>
            <a:endParaRPr lang="en-US" dirty="0"/>
          </a:p>
        </p:txBody>
      </p:sp>
      <p:pic>
        <p:nvPicPr>
          <p:cNvPr id="4" name="Picture 3" descr="mandarsemensaj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44" y="2756239"/>
            <a:ext cx="4623371" cy="3369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73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     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expresar</a:t>
            </a:r>
            <a:r>
              <a:rPr lang="en-US" dirty="0" smtClean="0"/>
              <a:t> “to become”... o “to get”...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alegrarse</a:t>
            </a:r>
            <a:r>
              <a:rPr lang="en-US" dirty="0" smtClean="0"/>
              <a:t>                           </a:t>
            </a:r>
          </a:p>
          <a:p>
            <a:pPr lvl="1"/>
            <a:r>
              <a:rPr lang="en-US" dirty="0" err="1" smtClean="0"/>
              <a:t>enfermarse</a:t>
            </a:r>
            <a:r>
              <a:rPr lang="en-US" dirty="0" smtClean="0"/>
              <a:t>                            </a:t>
            </a:r>
          </a:p>
          <a:p>
            <a:pPr lvl="1"/>
            <a:r>
              <a:rPr lang="en-US" dirty="0" err="1" smtClean="0"/>
              <a:t>cansarse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pic>
        <p:nvPicPr>
          <p:cNvPr id="4" name="Picture 3" descr="tiredathle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581" y="2264632"/>
            <a:ext cx="4736460" cy="386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795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expresan</a:t>
            </a:r>
            <a:r>
              <a:rPr lang="en-US" dirty="0" smtClean="0"/>
              <a:t> los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inesperados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Se le </a:t>
            </a:r>
            <a:r>
              <a:rPr lang="en-US" dirty="0" err="1" smtClean="0"/>
              <a:t>cayó</a:t>
            </a:r>
            <a:r>
              <a:rPr lang="en-US" dirty="0" smtClean="0"/>
              <a:t> el </a:t>
            </a:r>
            <a:r>
              <a:rPr lang="en-US" dirty="0" err="1" smtClean="0"/>
              <a:t>vaso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Se me </a:t>
            </a:r>
            <a:r>
              <a:rPr lang="en-US" dirty="0" err="1" smtClean="0"/>
              <a:t>ocurrió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idea.</a:t>
            </a:r>
          </a:p>
          <a:p>
            <a:pPr lvl="1"/>
            <a:r>
              <a:rPr lang="en-US" dirty="0" smtClean="0"/>
              <a:t>Se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destruyó</a:t>
            </a:r>
            <a:r>
              <a:rPr lang="en-US" dirty="0" smtClean="0"/>
              <a:t> la casa.</a:t>
            </a:r>
          </a:p>
          <a:p>
            <a:endParaRPr lang="en-US" dirty="0"/>
          </a:p>
        </p:txBody>
      </p:sp>
      <p:pic>
        <p:nvPicPr>
          <p:cNvPr id="4" name="Picture 3" descr="Casa destrui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887" y="3478945"/>
            <a:ext cx="4291497" cy="24951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550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273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Los verbos reflexivos en español</vt:lpstr>
      <vt:lpstr>Las formas del pronombre reflexivo</vt:lpstr>
      <vt:lpstr>   ¿Cuál es el objeto del verbo? </vt:lpstr>
      <vt:lpstr>  ¿Dónde pongo el pronombre reflexivo? </vt:lpstr>
      <vt:lpstr>  ¿Por qué son algunos verbos reflexivos, cuando en inglés no lo son?</vt:lpstr>
      <vt:lpstr>  ¿Qué verbos pueden ser reflexivos o no? </vt:lpstr>
      <vt:lpstr>¿Cómo se expresa “each other”?</vt:lpstr>
      <vt:lpstr>       ¿Qué verbos pueden expresar “to become”... o “to get”... ? </vt:lpstr>
      <vt:lpstr>¿Cómo se expresan los eventos inesperados?</vt:lpstr>
      <vt:lpstr>¿Cómo se intensifican las acciones con el reflexivo?</vt:lpstr>
      <vt:lpstr>¿Cómo uso el reflexivo para expresar acciones impersonales? ¿Cómo se expresa la idea de “one does something”? </vt:lpstr>
      <vt:lpstr>PowerPoint Presentation</vt:lpstr>
    </vt:vector>
  </TitlesOfParts>
  <Company>Lewis &amp; Clark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verbos reflexivos en español</dc:title>
  <dc:creator>Authorized User</dc:creator>
  <cp:lastModifiedBy>Authorized User</cp:lastModifiedBy>
  <cp:revision>22</cp:revision>
  <dcterms:created xsi:type="dcterms:W3CDTF">2014-12-02T19:45:42Z</dcterms:created>
  <dcterms:modified xsi:type="dcterms:W3CDTF">2014-12-02T23:23:50Z</dcterms:modified>
</cp:coreProperties>
</file>